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6" r:id="rId2"/>
    <p:sldId id="279" r:id="rId3"/>
    <p:sldId id="280" r:id="rId4"/>
    <p:sldId id="27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170BB5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ED809D-7E76-4550-B8E4-F54797D6460A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81F562-01AE-4730-B029-487D4D698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division.org/division" TargetMode="External"/><Relationship Id="rId2" Type="http://schemas.openxmlformats.org/officeDocument/2006/relationships/hyperlink" Target="https://en.oxforddictionaries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" y="2967335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SPORTS PSYCHOLOGY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781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 Structure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Group Roles</a:t>
            </a:r>
          </a:p>
          <a:p>
            <a:pPr>
              <a:buClr>
                <a:srgbClr val="7030A0"/>
              </a:buClr>
              <a:buSzPct val="100000"/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a)Formal and Informal  Roles</a:t>
            </a:r>
          </a:p>
          <a:p>
            <a:pPr>
              <a:buClr>
                <a:srgbClr val="7030A0"/>
              </a:buClr>
              <a:buSzPct val="100000"/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b)Role Clarity</a:t>
            </a:r>
          </a:p>
          <a:p>
            <a:pPr>
              <a:buClr>
                <a:srgbClr val="7030A0"/>
              </a:buClr>
              <a:buSzPct val="100000"/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c)Role Acceptance</a:t>
            </a:r>
          </a:p>
          <a:p>
            <a:pPr>
              <a:buClr>
                <a:srgbClr val="7030A0"/>
              </a:buClr>
              <a:buSzPct val="100000"/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d)Role Conflicts</a:t>
            </a:r>
          </a:p>
          <a:p>
            <a:pPr>
              <a:buClr>
                <a:srgbClr val="7030A0"/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Group Norms</a:t>
            </a:r>
          </a:p>
          <a:p>
            <a:pPr>
              <a:buClr>
                <a:srgbClr val="7030A0"/>
              </a:buClr>
              <a:buSzPct val="100000"/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a)Positive Norms</a:t>
            </a:r>
          </a:p>
          <a:p>
            <a:pPr>
              <a:buClr>
                <a:srgbClr val="7030A0"/>
              </a:buClr>
              <a:buSzPct val="100000"/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b)Modification of Team Norms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8839200" cy="6092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>
                <a:solidFill>
                  <a:srgbClr val="0070C0"/>
                </a:solidFill>
              </a:rPr>
              <a:t>CREATIVE AN EFFECTIVE TEAM CLIMATE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Social Support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Proximity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Distinctiveness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Fairness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Similarity</a:t>
            </a:r>
          </a:p>
          <a:p>
            <a:pPr>
              <a:buClr>
                <a:srgbClr val="FF0000"/>
              </a:buClr>
              <a:buSzPct val="100000"/>
              <a:buNone/>
            </a:pP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Social Loafing</a:t>
            </a:r>
          </a:p>
          <a:p>
            <a:pPr>
              <a:buNone/>
            </a:pPr>
            <a:endParaRPr lang="en-US" sz="5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the phenomenon of a person exerting less effort to achieve a goal when they work in group than they work alone.</a:t>
            </a:r>
          </a:p>
          <a:p>
            <a:pPr>
              <a:buClr>
                <a:srgbClr val="002060"/>
              </a:buClr>
              <a:buSzPct val="100000"/>
              <a:buNone/>
            </a:pPr>
            <a:endParaRPr lang="en-US" sz="4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29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VIOLENCE  IN SPORTS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Sports can bring out the best in people through teamwork, shared goals, competition and motivation, they also can be violent.</a:t>
            </a:r>
          </a:p>
          <a:p>
            <a:pPr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Violence in Sports and violence by athletes out of sport present a challenge to the field.</a:t>
            </a:r>
          </a:p>
          <a:p>
            <a:pPr>
              <a:buClr>
                <a:schemeClr val="accent3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a part of Psychology Professionals we must prevent and deal with violence in and out sport at both individual and institutional level.  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Aggression In Sports 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Aggression is defined as any behavior directed toward intentionally harming or injuring another living being.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Criteria for Aggression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a)It is a behavior.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b)It involve intent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c)It involve harm or injury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d)it is directed toward a living organism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001000" cy="5940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Understanding the Causes of Aggression</a:t>
            </a:r>
          </a:p>
          <a:p>
            <a:pPr>
              <a:buNone/>
            </a:pPr>
            <a:endParaRPr lang="en-US" sz="4800" dirty="0" smtClean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Instinct Theory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Frustration-Aggression Theory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 Learning Theory</a:t>
            </a:r>
          </a:p>
          <a:p>
            <a:pPr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Aggression Model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41763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Applying knowledge to professional practice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7391400" cy="4340352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 when aggression is most likely to occur.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Modify Aggressive Reactions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 Appropriate Behavior.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Establish Team Norms</a:t>
            </a:r>
          </a:p>
        </p:txBody>
      </p:sp>
      <p:pic>
        <p:nvPicPr>
          <p:cNvPr id="4" name="Picture 3" descr="AGGRESS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676400"/>
            <a:ext cx="2209800" cy="51816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 AND PSYCHOLOGICAL WELL-BEING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Reasons to exercise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a)Weight Control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b)Reduced Risk of Cardiovascular Disease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c)Reduced in stress and Depression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d)Enjoyment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e)Enhancement of Self-Esteem</a:t>
            </a:r>
          </a:p>
          <a:p>
            <a:pPr>
              <a:buClr>
                <a:srgbClr val="FF0000"/>
              </a:buClr>
              <a:buSzPct val="100000"/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f)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Opporchunity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 Socialize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REASONS FOR NOT EXERCISING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a)Perceived Lack of Time</a:t>
            </a:r>
          </a:p>
          <a:p>
            <a:pPr>
              <a:buNone/>
            </a:pPr>
            <a:r>
              <a:rPr lang="en-US" sz="3600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          b) Lack of Energy</a:t>
            </a:r>
          </a:p>
          <a:p>
            <a:pPr>
              <a:buNone/>
            </a:pPr>
            <a:endParaRPr lang="en-US" sz="3600" dirty="0" smtClean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          c)Lack of Motivation</a:t>
            </a:r>
            <a:endParaRPr lang="en-US" sz="3600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CONCLUSION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Group Dynamics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Theories of Development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Group Structure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Creating Effective team climate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Social Loafing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Violence and Aggression in Sports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Causes Of Aggression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170BB5"/>
                </a:solidFill>
                <a:latin typeface="Times New Roman" pitchFamily="18" charset="0"/>
                <a:cs typeface="Times New Roman" pitchFamily="18" charset="0"/>
              </a:rPr>
              <a:t>Exercise and Psychological well-being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170BB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170BB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1" y="1752600"/>
            <a:ext cx="8534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GROUP DYNAMICS IN SPORTS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6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4873752"/>
          </a:xfrm>
        </p:spPr>
        <p:txBody>
          <a:bodyPr>
            <a:normAutofit/>
          </a:bodyPr>
          <a:lstStyle/>
          <a:p>
            <a:pPr>
              <a:buClr>
                <a:srgbClr val="170BB5"/>
              </a:buClr>
              <a:buSzPct val="100000"/>
              <a:buFont typeface="Wingdings" pitchFamily="2" charset="2"/>
              <a:buChar char="v"/>
            </a:pP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Weinberg,R.S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Gould,D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.(2011).Foundation of sports and Exercise Psychology(5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).Human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Kinetics.United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States of America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170BB5"/>
              </a:buClr>
              <a:buSzPct val="100000"/>
              <a:buFont typeface="Wingdings" pitchFamily="2" charset="2"/>
              <a:buChar char="v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https://en.oxforddictionaries.com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170BB5"/>
              </a:buClr>
              <a:buSzPct val="100000"/>
              <a:buFont typeface="Wingdings" pitchFamily="2" charset="2"/>
              <a:buChar char="v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https://en.mwikipedia.org&gt;wiki&gt;socialloafing.</a:t>
            </a:r>
          </a:p>
          <a:p>
            <a:pPr>
              <a:buClr>
                <a:srgbClr val="170BB5"/>
              </a:buClr>
              <a:buSzPct val="100000"/>
              <a:buFont typeface="Wingdings" pitchFamily="2" charset="2"/>
              <a:buChar char="v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www.apadivision.org/division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170BB5"/>
              </a:buClr>
              <a:buSzPct val="100000"/>
              <a:buFont typeface="Wingdings" pitchFamily="2" charset="2"/>
              <a:buChar char="v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170BB5"/>
              </a:buClr>
              <a:buSzPct val="100000"/>
              <a:buFont typeface="Wingdings" pitchFamily="2" charset="2"/>
              <a:buChar char="v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tha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3726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CONTENTS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Groups</a:t>
            </a:r>
          </a:p>
          <a:p>
            <a:r>
              <a:rPr lang="en-US" dirty="0" smtClean="0"/>
              <a:t>Linear perspective</a:t>
            </a:r>
          </a:p>
          <a:p>
            <a:r>
              <a:rPr lang="en-US" dirty="0" smtClean="0"/>
              <a:t>Cyclic perspective </a:t>
            </a:r>
          </a:p>
          <a:p>
            <a:r>
              <a:rPr lang="en-US" dirty="0" err="1" smtClean="0"/>
              <a:t>Pendular</a:t>
            </a:r>
            <a:r>
              <a:rPr lang="en-US" dirty="0" smtClean="0"/>
              <a:t> perspective</a:t>
            </a:r>
          </a:p>
          <a:p>
            <a:r>
              <a:rPr lang="en-US" dirty="0" smtClean="0"/>
              <a:t>Group structure</a:t>
            </a:r>
          </a:p>
          <a:p>
            <a:r>
              <a:rPr lang="en-US" dirty="0" smtClean="0"/>
              <a:t>Social loafing</a:t>
            </a:r>
          </a:p>
          <a:p>
            <a:r>
              <a:rPr lang="en-US" dirty="0" smtClean="0"/>
              <a:t>Violence and aggression in sports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INTRODUCTION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 number of people or things that are located, gathered or classed together.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Three theories of Group Development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Group Structure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It is the phenomenon of a person exerting less effort to achieve a goal when they work in group than they work alone.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Aggression is defined as any behavior directed toward intentionally harming or injuring another living being.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Exercise and Psychological well-being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    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 OF GROUP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5689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number of people or things that are located, gathered, or classed together.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collection of individuals who have regular contact and frequent interactions, mutual influence, common feelings and who work together to achieve a common set of goals.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077200" cy="126523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 THEORIES OF GROUP   DEVELOPMENT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Clr>
                <a:srgbClr val="0070C0"/>
              </a:buClr>
              <a:buSzPct val="100000"/>
            </a:pPr>
            <a:r>
              <a:rPr lang="en-US" sz="3600" dirty="0" smtClean="0">
                <a:solidFill>
                  <a:srgbClr val="00B050"/>
                </a:solidFill>
              </a:rPr>
              <a:t>Linear Perspective</a:t>
            </a:r>
          </a:p>
          <a:p>
            <a:pPr>
              <a:buClr>
                <a:srgbClr val="0070C0"/>
              </a:buClr>
              <a:buSzPct val="100000"/>
              <a:buNone/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buClr>
                <a:srgbClr val="0070C0"/>
              </a:buClr>
              <a:buSzPct val="100000"/>
            </a:pPr>
            <a:r>
              <a:rPr lang="en-US" sz="3600" dirty="0" smtClean="0">
                <a:solidFill>
                  <a:srgbClr val="00B050"/>
                </a:solidFill>
              </a:rPr>
              <a:t>Cyclic(Life cycle) Perspective</a:t>
            </a:r>
          </a:p>
          <a:p>
            <a:pPr>
              <a:buClr>
                <a:srgbClr val="0070C0"/>
              </a:buClr>
              <a:buSzPct val="100000"/>
              <a:buNone/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buClr>
                <a:srgbClr val="0070C0"/>
              </a:buClr>
              <a:buSzPct val="100000"/>
            </a:pPr>
            <a:r>
              <a:rPr lang="en-US" sz="3600" dirty="0" err="1" smtClean="0">
                <a:solidFill>
                  <a:srgbClr val="00B050"/>
                </a:solidFill>
              </a:rPr>
              <a:t>Pendular</a:t>
            </a:r>
            <a:r>
              <a:rPr lang="en-US" sz="3600" dirty="0" smtClean="0">
                <a:solidFill>
                  <a:srgbClr val="00B050"/>
                </a:solidFill>
              </a:rPr>
              <a:t> Perspective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305800" cy="5864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Linear Perspective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Four stages include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a)  Forming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b)  Storming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c)  </a:t>
            </a:r>
            <a:r>
              <a:rPr lang="en-US" sz="40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Norming</a:t>
            </a:r>
            <a:endParaRPr lang="en-US" sz="4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d)  Performing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2)Cyclic Or Life Cycle Perspective</a:t>
            </a:r>
          </a:p>
          <a:p>
            <a:pPr>
              <a:buNone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life cycle have common in assumption that groups that develop in a manner similar to the life cycle of individuals.</a:t>
            </a:r>
          </a:p>
          <a:p>
            <a:pPr>
              <a:buFont typeface="Wingdings" pitchFamily="2" charset="2"/>
              <a:buChar char="ü"/>
            </a:pP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 birth, growth and death</a:t>
            </a:r>
          </a:p>
          <a:p>
            <a:pPr>
              <a:buFont typeface="Wingdings" pitchFamily="2" charset="2"/>
              <a:buChar char="ü"/>
            </a:pP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/>
              <a:t>         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Pendular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Perspective</a:t>
            </a:r>
          </a:p>
          <a:p>
            <a:pPr>
              <a:buNone/>
            </a:pPr>
            <a:endParaRPr lang="en-US" sz="4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Stages includes</a:t>
            </a:r>
          </a:p>
          <a:p>
            <a:pPr>
              <a:buNone/>
            </a:pPr>
            <a:endParaRPr lang="en-US" sz="4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a)Orientation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b)Differentiation and Conflict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c)Resolution and Cohesion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d)Differentiation and Conflict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e)Termination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575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Slide 1</vt:lpstr>
      <vt:lpstr>Slide 2</vt:lpstr>
      <vt:lpstr>                       CONTENTS</vt:lpstr>
      <vt:lpstr>         INTRODUCTION</vt:lpstr>
      <vt:lpstr>      DEFINITION OF GROUP</vt:lpstr>
      <vt:lpstr>THREE THEORIES OF GROUP   DEVELOPMENT</vt:lpstr>
      <vt:lpstr>Slide 7</vt:lpstr>
      <vt:lpstr>Slide 8</vt:lpstr>
      <vt:lpstr>Slide 9</vt:lpstr>
      <vt:lpstr>           Group Structure</vt:lpstr>
      <vt:lpstr>Slide 11</vt:lpstr>
      <vt:lpstr>Slide 12</vt:lpstr>
      <vt:lpstr>Slide 13</vt:lpstr>
      <vt:lpstr>      Aggression In Sports </vt:lpstr>
      <vt:lpstr>Slide 15</vt:lpstr>
      <vt:lpstr>Applying knowledge to professional practice</vt:lpstr>
      <vt:lpstr>EXERCISE AND PSYCHOLOGICAL WELL-BEING</vt:lpstr>
      <vt:lpstr>Slide 18</vt:lpstr>
      <vt:lpstr>         CONCLUSION</vt:lpstr>
      <vt:lpstr>         REFERENCES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DEFINITION OF GROUP</dc:title>
  <dc:creator>hp</dc:creator>
  <cp:lastModifiedBy>acer</cp:lastModifiedBy>
  <cp:revision>23</cp:revision>
  <dcterms:created xsi:type="dcterms:W3CDTF">2018-02-14T14:43:42Z</dcterms:created>
  <dcterms:modified xsi:type="dcterms:W3CDTF">2019-08-01T05:41:44Z</dcterms:modified>
</cp:coreProperties>
</file>